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D14"/>
    <a:srgbClr val="A42E17"/>
    <a:srgbClr val="A40001"/>
    <a:srgbClr val="6E287F"/>
    <a:srgbClr val="A02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86923"/>
  </p:normalViewPr>
  <p:slideViewPr>
    <p:cSldViewPr snapToGrid="0" snapToObjects="1">
      <p:cViewPr>
        <p:scale>
          <a:sx n="90" d="100"/>
          <a:sy n="90" d="100"/>
        </p:scale>
        <p:origin x="14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C045A-4FE0-5E4C-A857-6C51A2FAA8C5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8C935-489C-CB46-9FAE-7F9899FB57F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4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Doc2vec:   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unsupervised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-&gt;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sentence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paragraphs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documents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 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numerical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-&gt;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reflect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importance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a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</a:t>
            </a:r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</a:t>
            </a:r>
            <a:r>
              <a:rPr lang="de-CH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</a:t>
            </a:r>
            <a:r>
              <a:rPr lang="de-CH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</a:t>
            </a:r>
            <a:endParaRPr lang="de-CH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8C935-489C-CB46-9FAE-7F9899FB57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60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EAA749-2A59-F94E-8739-A744EED364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EF1BE92-1D6A-DE40-934F-4DF8A8832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A38B94-51F3-674C-9B08-857B9A928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54D98D-CF37-6448-97EF-2176D473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1883FE4-1654-2242-8E10-D8544ACC8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62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8268D0-D687-1244-AC70-8DB259F57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C42E97D-7122-844F-B4A6-1D7643D98B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798F2A8-7741-E041-A8AA-75109EDFA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18A650-7533-534C-A9A5-8668B727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20FA94-EBEB-2743-85C2-86A31884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73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F651566-F971-CC42-8B46-1F0D991768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1C68E7D-51CA-A04F-9A3D-E596300DF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14F89D-E69E-2D46-8DE7-745C3B398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F2EAEE-4336-8547-A5B4-3949ADAF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FA8EE7-0489-6C43-BE37-301CBCDE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0A587C-EC95-7D4D-8093-D3F48E0DE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AC63C4-9C13-554F-84DA-8BBF35A09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0187AB-E305-F443-BAC1-5213DDB16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E0BA2-164B-3741-A315-DE5A9506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B8AA1B-DE15-B242-8214-9353C2DEE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532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7C284F-8A18-804D-839D-A5E1E6E1B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86CBC12-0513-FD47-9E3C-63934115B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BDB5DE-10F1-CD4E-98F6-7091A5CC1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1F77026-FB0F-A146-B595-D60FEDD1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7AE0D1-E1A6-7646-AC78-FA1B81DD6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83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0238A9-CF60-4844-B869-7F507942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4CAFB1A-7309-3548-856B-9388192D8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6F800E-270D-9E48-9824-53BFC56C0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F058AA-6900-FB41-970B-0DB9B39C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4E8CB8D-1217-5143-9A69-0955284B7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7D91E0-E1D6-5248-B752-E07B6BC2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8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4E97F5C-F969-6F43-A2A5-1F417BFAA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D3ADE1D-5503-4B43-B7C3-184A0F35E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A37CE7-53B1-5C43-B52C-7E1BD30C3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4792BC3-E8F0-0E48-B08A-8CC1EE683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5D01906-5264-3C4E-996E-FD712B552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A43EC80-8DCF-2F49-BC79-AAE98C255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E681999-F0EF-E84A-B725-6C4DB452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39AE74-3A1F-3546-B0BF-DE0F9B01A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68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2A4E0E-B4B7-9A4F-81F1-82E4F9F8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960E892-39F8-B240-B1A2-F99C6B4C4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90AB805-544A-4A49-8256-6F76B8E6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5138911-9C0A-024C-B8EB-D209C9B5C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70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6BF9C6-C8BE-7C4D-BC16-DE6AA3E32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449A6C2-7167-6046-8F16-7CE16DC8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6CFF800-7FB7-E142-9371-D51695B25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843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34CB24-C02F-A943-B92C-44DF69690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7F3148-68FC-5B4F-913F-F8E2125E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737D69B-598A-8040-BB30-C663ADE6E8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13C7D7E-3C37-6E48-89FB-8AD728A60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EE625B8-78C8-E741-96B2-F22580B56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405483-CA82-2D47-A49E-157E588D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30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B946BC-E48C-5648-8B0F-7AEFE7E7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B66C682-739B-8442-A0AF-93C19C427D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EC022A1-5D79-6947-B046-DF23F69AF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91F07F1-0656-414E-95DC-1A0FBD75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CBD625-6E36-E545-A2A2-7D86EB15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D327D1-0875-D643-93ED-4AA3ECFE4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0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7BBEBBD-F27E-6347-A3E8-84B05921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346FAD-819D-4F45-9D05-A39BE616C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B12B33-D0F9-E642-A2B6-580C43C338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52F9F-A378-C143-A530-05375032EB5F}" type="datetimeFigureOut">
              <a:rPr lang="en-US" smtClean="0"/>
              <a:t>11/3/19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3731216-A85F-9A4F-A6CC-64C13383EF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0A32E6E-75EC-0D4D-8A85-2E4520F67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9C22B-6321-4646-A10B-49AEBD0AC98F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91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5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3.tiff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01BAB24C-725A-C444-B0E5-DBB4F64C5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57"/>
            <a:ext cx="12192000" cy="631734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200" y="2266723"/>
            <a:ext cx="2438400" cy="18288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3352800" y="1553029"/>
            <a:ext cx="53687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Modern Slavery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5EDE0CA-3E44-034F-8449-4EB288A8115D}"/>
              </a:ext>
            </a:extLst>
          </p:cNvPr>
          <p:cNvSpPr txBox="1"/>
          <p:nvPr/>
        </p:nvSpPr>
        <p:spPr>
          <a:xfrm>
            <a:off x="4753428" y="2888735"/>
            <a:ext cx="3147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Complain.app</a:t>
            </a:r>
            <a:endParaRPr lang="en-US" sz="3200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09D54DAE-9359-1044-816F-0F4283523080}"/>
              </a:ext>
            </a:extLst>
          </p:cNvPr>
          <p:cNvSpPr txBox="1"/>
          <p:nvPr/>
        </p:nvSpPr>
        <p:spPr>
          <a:xfrm>
            <a:off x="3352800" y="6211669"/>
            <a:ext cx="3810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4</a:t>
            </a:r>
            <a:r>
              <a:rPr lang="en-US" baseline="300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*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Lucida Sans Typewriter" panose="020B0509030504030204" pitchFamily="49" charset="77"/>
              </a:rPr>
              <a:t>Hack’n’Lead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 - 2019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Kate, Albin, Ashley, Masha</a:t>
            </a:r>
          </a:p>
        </p:txBody>
      </p:sp>
    </p:spTree>
    <p:extLst>
      <p:ext uri="{BB962C8B-B14F-4D97-AF65-F5344CB8AC3E}">
        <p14:creationId xmlns:p14="http://schemas.microsoft.com/office/powerpoint/2010/main" val="91387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It can be hard to understand that things are going wrong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E2DC92F7-FD4C-FC47-BB26-862CFA09B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742" y="2688001"/>
            <a:ext cx="547914" cy="547914"/>
          </a:xfrm>
          <a:prstGeom prst="rect">
            <a:avLst/>
          </a:prstGeom>
        </p:spPr>
      </p:pic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59A59F9-E708-0346-BCA6-0D86F6691C84}"/>
              </a:ext>
            </a:extLst>
          </p:cNvPr>
          <p:cNvGrpSpPr/>
          <p:nvPr/>
        </p:nvGrpSpPr>
        <p:grpSpPr>
          <a:xfrm>
            <a:off x="2540000" y="693847"/>
            <a:ext cx="3512458" cy="6006991"/>
            <a:chOff x="2540000" y="693847"/>
            <a:chExt cx="3512458" cy="6006991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B7B34A1E-1E5A-0E47-A32C-401FFF34F541}"/>
                </a:ext>
              </a:extLst>
            </p:cNvPr>
            <p:cNvGrpSpPr/>
            <p:nvPr/>
          </p:nvGrpSpPr>
          <p:grpSpPr>
            <a:xfrm>
              <a:off x="2540000" y="693847"/>
              <a:ext cx="3512458" cy="6006991"/>
              <a:chOff x="2540000" y="693847"/>
              <a:chExt cx="3512458" cy="6006991"/>
            </a:xfrm>
          </p:grpSpPr>
          <p:pic>
            <p:nvPicPr>
              <p:cNvPr id="8" name="Grafik 7">
                <a:extLst>
                  <a:ext uri="{FF2B5EF4-FFF2-40B4-BE49-F238E27FC236}">
                    <a16:creationId xmlns:a16="http://schemas.microsoft.com/office/drawing/2014/main" id="{BCE805A5-36BF-284D-9517-EFDE3E0E5F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GlowEdges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65688" t="9643" r="2252"/>
              <a:stretch/>
            </p:blipFill>
            <p:spPr>
              <a:xfrm>
                <a:off x="2540000" y="693847"/>
                <a:ext cx="3512458" cy="6006991"/>
              </a:xfrm>
              <a:prstGeom prst="rect">
                <a:avLst/>
              </a:prstGeom>
              <a:solidFill>
                <a:schemeClr val="tx1"/>
              </a:solidFill>
            </p:spPr>
          </p:pic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15DE4DF7-EB1C-4241-9896-2A9B58DFB972}"/>
                  </a:ext>
                </a:extLst>
              </p:cNvPr>
              <p:cNvSpPr/>
              <p:nvPr/>
            </p:nvSpPr>
            <p:spPr>
              <a:xfrm>
                <a:off x="3033484" y="1654629"/>
                <a:ext cx="2540475" cy="17126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3FE658D-9C64-9744-A0D7-1FCAD3D837D8}"/>
                  </a:ext>
                </a:extLst>
              </p:cNvPr>
              <p:cNvSpPr txBox="1"/>
              <p:nvPr/>
            </p:nvSpPr>
            <p:spPr>
              <a:xfrm>
                <a:off x="3077610" y="1799771"/>
                <a:ext cx="24160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What bothered you today?</a:t>
                </a:r>
              </a:p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…|</a:t>
                </a:r>
              </a:p>
            </p:txBody>
          </p:sp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E83DE568-10BB-7E43-AEBF-0E10BCE373B9}"/>
                  </a:ext>
                </a:extLst>
              </p:cNvPr>
              <p:cNvSpPr/>
              <p:nvPr/>
            </p:nvSpPr>
            <p:spPr>
              <a:xfrm>
                <a:off x="3033484" y="3510080"/>
                <a:ext cx="2460172" cy="2837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 Your location</a:t>
                </a:r>
              </a:p>
            </p:txBody>
          </p:sp>
        </p:grpSp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315F200-2B2C-994C-BD51-32F6EF2DA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1035" y="2701713"/>
              <a:ext cx="547914" cy="547914"/>
            </a:xfrm>
            <a:prstGeom prst="rect">
              <a:avLst/>
            </a:prstGeom>
          </p:spPr>
        </p:pic>
      </p:grpSp>
      <p:pic>
        <p:nvPicPr>
          <p:cNvPr id="24" name="Grafik 23">
            <a:extLst>
              <a:ext uri="{FF2B5EF4-FFF2-40B4-BE49-F238E27FC236}">
                <a16:creationId xmlns:a16="http://schemas.microsoft.com/office/drawing/2014/main" id="{FA886EDC-B892-6846-9E6F-5890C199D6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5CF5066F-DB6B-B44E-83A4-9177ED110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1009" y="3525900"/>
            <a:ext cx="267979" cy="267979"/>
          </a:xfrm>
          <a:prstGeom prst="rect">
            <a:avLst/>
          </a:prstGeom>
        </p:spPr>
      </p:pic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BDD62141-5BF4-7542-9ABD-896A680EB2D2}"/>
              </a:ext>
            </a:extLst>
          </p:cNvPr>
          <p:cNvSpPr/>
          <p:nvPr/>
        </p:nvSpPr>
        <p:spPr>
          <a:xfrm>
            <a:off x="3033484" y="3936645"/>
            <a:ext cx="1262745" cy="34834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latin typeface="Lucida Sans Typewriter" panose="020B0509030504030204" pitchFamily="49" charset="77"/>
              </a:rPr>
              <a:t>Complain</a:t>
            </a:r>
          </a:p>
        </p:txBody>
      </p:sp>
      <p:sp>
        <p:nvSpPr>
          <p:cNvPr id="28" name="Dreieck 27">
            <a:extLst>
              <a:ext uri="{FF2B5EF4-FFF2-40B4-BE49-F238E27FC236}">
                <a16:creationId xmlns:a16="http://schemas.microsoft.com/office/drawing/2014/main" id="{BC94EC6C-AEAC-5043-8A20-3CEE47D49335}"/>
              </a:ext>
            </a:extLst>
          </p:cNvPr>
          <p:cNvSpPr/>
          <p:nvPr/>
        </p:nvSpPr>
        <p:spPr>
          <a:xfrm rot="5400000">
            <a:off x="3025798" y="4044058"/>
            <a:ext cx="251223" cy="147599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45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A7351FF-FD28-1A40-ACC1-1F9636CFCC7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Analyze and suggest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D47A64E7-02DF-0542-BB96-9E582A4244E9}"/>
              </a:ext>
            </a:extLst>
          </p:cNvPr>
          <p:cNvCxnSpPr>
            <a:cxnSpLocks/>
          </p:cNvCxnSpPr>
          <p:nvPr/>
        </p:nvCxnSpPr>
        <p:spPr>
          <a:xfrm flipV="1">
            <a:off x="6052458" y="1944914"/>
            <a:ext cx="1574908" cy="161108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AA26E82-5027-0E49-B0AE-64B2F543C8DE}"/>
              </a:ext>
            </a:extLst>
          </p:cNvPr>
          <p:cNvSpPr txBox="1"/>
          <p:nvPr/>
        </p:nvSpPr>
        <p:spPr>
          <a:xfrm>
            <a:off x="7627366" y="1430438"/>
            <a:ext cx="3679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Take it easy, hard days happen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You could consult your psychologist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47AF63B6-267F-E849-BAAA-23A889D0471E}"/>
              </a:ext>
            </a:extLst>
          </p:cNvPr>
          <p:cNvCxnSpPr>
            <a:cxnSpLocks/>
          </p:cNvCxnSpPr>
          <p:nvPr/>
        </p:nvCxnSpPr>
        <p:spPr>
          <a:xfrm>
            <a:off x="6054875" y="3661235"/>
            <a:ext cx="1572491" cy="160745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DF79E7A-CCF2-074F-A55B-73C4CEEFB5A5}"/>
              </a:ext>
            </a:extLst>
          </p:cNvPr>
          <p:cNvGrpSpPr/>
          <p:nvPr/>
        </p:nvGrpSpPr>
        <p:grpSpPr>
          <a:xfrm>
            <a:off x="2540000" y="693847"/>
            <a:ext cx="3512458" cy="6006991"/>
            <a:chOff x="2540000" y="693847"/>
            <a:chExt cx="3512458" cy="6006991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FEAB3D95-6F8F-5245-8427-4E90717A54EF}"/>
                </a:ext>
              </a:extLst>
            </p:cNvPr>
            <p:cNvGrpSpPr/>
            <p:nvPr/>
          </p:nvGrpSpPr>
          <p:grpSpPr>
            <a:xfrm>
              <a:off x="2540000" y="693847"/>
              <a:ext cx="3512458" cy="6006991"/>
              <a:chOff x="2540000" y="693847"/>
              <a:chExt cx="3512458" cy="6006991"/>
            </a:xfrm>
          </p:grpSpPr>
          <p:pic>
            <p:nvPicPr>
              <p:cNvPr id="22" name="Grafik 21">
                <a:extLst>
                  <a:ext uri="{FF2B5EF4-FFF2-40B4-BE49-F238E27FC236}">
                    <a16:creationId xmlns:a16="http://schemas.microsoft.com/office/drawing/2014/main" id="{7947A38B-1079-2B45-BC30-D02082C7F1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>
                        <a14:imgEffect>
                          <a14:artisticGlowEdges/>
                        </a14:imgEffect>
                        <a14:imgEffect>
                          <a14:colorTemperature colorTemp="115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rcRect l="65688" t="9643" r="2252"/>
              <a:stretch/>
            </p:blipFill>
            <p:spPr>
              <a:xfrm>
                <a:off x="2540000" y="693847"/>
                <a:ext cx="3512458" cy="6006991"/>
              </a:xfrm>
              <a:prstGeom prst="rect">
                <a:avLst/>
              </a:prstGeom>
              <a:solidFill>
                <a:schemeClr val="tx1"/>
              </a:solidFill>
            </p:spPr>
          </p:pic>
          <p:sp>
            <p:nvSpPr>
              <p:cNvPr id="23" name="Abgerundetes Rechteck 22">
                <a:extLst>
                  <a:ext uri="{FF2B5EF4-FFF2-40B4-BE49-F238E27FC236}">
                    <a16:creationId xmlns:a16="http://schemas.microsoft.com/office/drawing/2014/main" id="{16A19762-531B-1D47-B0A9-4D668EB9B427}"/>
                  </a:ext>
                </a:extLst>
              </p:cNvPr>
              <p:cNvSpPr/>
              <p:nvPr/>
            </p:nvSpPr>
            <p:spPr>
              <a:xfrm>
                <a:off x="3033484" y="1654629"/>
                <a:ext cx="2540475" cy="1712685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C5BC1B85-3DFB-074D-B7A2-7949DE98B6A1}"/>
                  </a:ext>
                </a:extLst>
              </p:cNvPr>
              <p:cNvSpPr txBox="1"/>
              <p:nvPr/>
            </p:nvSpPr>
            <p:spPr>
              <a:xfrm>
                <a:off x="3077610" y="1799771"/>
                <a:ext cx="24160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What bothered you today?</a:t>
                </a:r>
              </a:p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  <a:latin typeface="Lucida Sans Typewriter" panose="020B0509030504030204" pitchFamily="49" charset="77"/>
                  </a:rPr>
                  <a:t>…|</a:t>
                </a:r>
              </a:p>
            </p:txBody>
          </p:sp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id="{771A95AB-42A3-BA46-8990-D9B90AA3D75C}"/>
                  </a:ext>
                </a:extLst>
              </p:cNvPr>
              <p:cNvSpPr/>
              <p:nvPr/>
            </p:nvSpPr>
            <p:spPr>
              <a:xfrm>
                <a:off x="3033484" y="3936645"/>
                <a:ext cx="1262745" cy="348343"/>
              </a:xfrm>
              <a:prstGeom prst="round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400" dirty="0">
                    <a:latin typeface="Lucida Sans Typewriter" panose="020B0509030504030204" pitchFamily="49" charset="77"/>
                  </a:rPr>
                  <a:t>Complain</a:t>
                </a:r>
              </a:p>
            </p:txBody>
          </p:sp>
          <p:sp>
            <p:nvSpPr>
              <p:cNvPr id="26" name="Abgerundetes Rechteck 25">
                <a:extLst>
                  <a:ext uri="{FF2B5EF4-FFF2-40B4-BE49-F238E27FC236}">
                    <a16:creationId xmlns:a16="http://schemas.microsoft.com/office/drawing/2014/main" id="{81807F4B-3D62-A646-BA25-2DC3BB09B0BA}"/>
                  </a:ext>
                </a:extLst>
              </p:cNvPr>
              <p:cNvSpPr/>
              <p:nvPr/>
            </p:nvSpPr>
            <p:spPr>
              <a:xfrm>
                <a:off x="3033484" y="3510080"/>
                <a:ext cx="2460172" cy="283799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    Your location</a:t>
                </a:r>
              </a:p>
            </p:txBody>
          </p:sp>
        </p:grp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C9D7DFE-5F42-9941-BBF8-B4F2F32E7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1035" y="2701713"/>
              <a:ext cx="547914" cy="547914"/>
            </a:xfrm>
            <a:prstGeom prst="rect">
              <a:avLst/>
            </a:prstGeom>
          </p:spPr>
        </p:pic>
      </p:grpSp>
      <p:sp>
        <p:nvSpPr>
          <p:cNvPr id="27" name="Abgerundetes Rechteck 26">
            <a:extLst>
              <a:ext uri="{FF2B5EF4-FFF2-40B4-BE49-F238E27FC236}">
                <a16:creationId xmlns:a16="http://schemas.microsoft.com/office/drawing/2014/main" id="{A75B018A-7A25-154A-878E-8F37C4124F25}"/>
              </a:ext>
            </a:extLst>
          </p:cNvPr>
          <p:cNvSpPr/>
          <p:nvPr/>
        </p:nvSpPr>
        <p:spPr>
          <a:xfrm>
            <a:off x="7714343" y="4170594"/>
            <a:ext cx="2198915" cy="532153"/>
          </a:xfrm>
          <a:prstGeom prst="roundRect">
            <a:avLst/>
          </a:prstGeom>
          <a:solidFill>
            <a:srgbClr val="A42E17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>
                <a:latin typeface="Lucida Sans Typewriter" panose="020B0509030504030204" pitchFamily="49" charset="77"/>
              </a:rPr>
              <a:t>Forward to NGO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D60DA57-7206-F44A-8088-8D9DD5BA7902}"/>
              </a:ext>
            </a:extLst>
          </p:cNvPr>
          <p:cNvSpPr txBox="1"/>
          <p:nvPr/>
        </p:nvSpPr>
        <p:spPr>
          <a:xfrm>
            <a:off x="7627366" y="4756286"/>
            <a:ext cx="39477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Please contact &lt;location&gt; hotline: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Similar cases were successfully solved</a:t>
            </a:r>
          </a:p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  </a:t>
            </a:r>
            <a:r>
              <a:rPr lang="en-US" u="sng" dirty="0">
                <a:solidFill>
                  <a:srgbClr val="00B0F0"/>
                </a:solidFill>
                <a:latin typeface="Lucida Sans Typewriter" panose="020B0509030504030204" pitchFamily="49" charset="77"/>
              </a:rPr>
              <a:t>show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76C71EE0-874B-6644-BB30-2280CB308A4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99572" y="5343756"/>
            <a:ext cx="494080" cy="49408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6E0716DD-C704-2240-B52E-1EE7824E8940}"/>
              </a:ext>
            </a:extLst>
          </p:cNvPr>
          <p:cNvSpPr txBox="1"/>
          <p:nvPr/>
        </p:nvSpPr>
        <p:spPr>
          <a:xfrm>
            <a:off x="8269342" y="5363832"/>
            <a:ext cx="1439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+() ………….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54319522-0215-6D4C-A1A7-EF68C444792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96690" y="4243467"/>
            <a:ext cx="468853" cy="395176"/>
          </a:xfrm>
          <a:prstGeom prst="rect">
            <a:avLst/>
          </a:prstGeom>
        </p:spPr>
      </p:pic>
      <p:sp>
        <p:nvSpPr>
          <p:cNvPr id="38" name="Dreieck 37">
            <a:extLst>
              <a:ext uri="{FF2B5EF4-FFF2-40B4-BE49-F238E27FC236}">
                <a16:creationId xmlns:a16="http://schemas.microsoft.com/office/drawing/2014/main" id="{44D98830-3F50-6C4C-BD04-5C705EFBC8E5}"/>
              </a:ext>
            </a:extLst>
          </p:cNvPr>
          <p:cNvSpPr/>
          <p:nvPr/>
        </p:nvSpPr>
        <p:spPr>
          <a:xfrm rot="5400000">
            <a:off x="3025798" y="4044058"/>
            <a:ext cx="251223" cy="147599"/>
          </a:xfrm>
          <a:prstGeom prst="triangle">
            <a:avLst/>
          </a:prstGeom>
          <a:solidFill>
            <a:srgbClr val="7030A0"/>
          </a:solidFill>
          <a:ln>
            <a:solidFill>
              <a:srgbClr val="7030A0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282D9F7B-6E24-0C4F-B2AA-D3EC699DD0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1009" y="3525900"/>
            <a:ext cx="267979" cy="2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88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Data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BD5AE4A-DD3B-4A44-BB08-E16C7A05CF9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B7587CC9-21B2-604F-9568-8DEC07336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34" y="1665514"/>
            <a:ext cx="4732266" cy="352697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3CCB0C9F-6CA8-4747-A98F-615C8667A205}"/>
              </a:ext>
            </a:extLst>
          </p:cNvPr>
          <p:cNvSpPr txBox="1"/>
          <p:nvPr/>
        </p:nvSpPr>
        <p:spPr>
          <a:xfrm>
            <a:off x="1719435" y="1175658"/>
            <a:ext cx="199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Slavery cases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75B8A-3F9A-A84A-A133-D982FE7DF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198" y="1671372"/>
            <a:ext cx="5589496" cy="3521113"/>
          </a:xfrm>
          <a:prstGeom prst="rect">
            <a:avLst/>
          </a:prstGeom>
        </p:spPr>
      </p:pic>
      <p:sp>
        <p:nvSpPr>
          <p:cNvPr id="30" name="Textfeld 29">
            <a:extLst>
              <a:ext uri="{FF2B5EF4-FFF2-40B4-BE49-F238E27FC236}">
                <a16:creationId xmlns:a16="http://schemas.microsoft.com/office/drawing/2014/main" id="{C17E1395-7172-5F4A-A9EE-9CC366E88C5A}"/>
              </a:ext>
            </a:extLst>
          </p:cNvPr>
          <p:cNvSpPr txBox="1"/>
          <p:nvPr/>
        </p:nvSpPr>
        <p:spPr>
          <a:xfrm>
            <a:off x="5507152" y="117565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89A8053-DB40-AB4C-8D9C-94ED89015AB1}"/>
              </a:ext>
            </a:extLst>
          </p:cNvPr>
          <p:cNvSpPr txBox="1"/>
          <p:nvPr/>
        </p:nvSpPr>
        <p:spPr>
          <a:xfrm>
            <a:off x="7902345" y="1175658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General complains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7FDD6F09-8ED8-1446-A7A0-D9DBB2519475}"/>
              </a:ext>
            </a:extLst>
          </p:cNvPr>
          <p:cNvSpPr txBox="1"/>
          <p:nvPr/>
        </p:nvSpPr>
        <p:spPr>
          <a:xfrm>
            <a:off x="352134" y="5309380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+ G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Sans Typewriter" panose="020B0509030504030204" pitchFamily="49" charset="77"/>
              </a:rPr>
              <a:t>o</a:t>
            </a:r>
            <a:r>
              <a:rPr lang="en-US" dirty="0">
                <a:solidFill>
                  <a:srgbClr val="FF4D14"/>
                </a:solidFill>
                <a:latin typeface="Lucida Sans Typewriter" panose="020B0509030504030204" pitchFamily="49" charset="77"/>
              </a:rPr>
              <a:t>o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gle real stories</a:t>
            </a:r>
          </a:p>
        </p:txBody>
      </p:sp>
    </p:spTree>
    <p:extLst>
      <p:ext uri="{BB962C8B-B14F-4D97-AF65-F5344CB8AC3E}">
        <p14:creationId xmlns:p14="http://schemas.microsoft.com/office/powerpoint/2010/main" val="106974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Analysis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282D94E-5786-0B4C-8D6F-17C390EF0B7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4182A5F-40A7-E148-B769-C0BE48DCEA2A}"/>
              </a:ext>
            </a:extLst>
          </p:cNvPr>
          <p:cNvSpPr txBox="1"/>
          <p:nvPr/>
        </p:nvSpPr>
        <p:spPr>
          <a:xfrm>
            <a:off x="2875654" y="114662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Doc2vec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29A804E-7D24-804F-9ED6-898DDDBA0485}"/>
              </a:ext>
            </a:extLst>
          </p:cNvPr>
          <p:cNvSpPr txBox="1"/>
          <p:nvPr/>
        </p:nvSpPr>
        <p:spPr>
          <a:xfrm>
            <a:off x="8552614" y="1146629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TF-IDF</a:t>
            </a:r>
          </a:p>
        </p:txBody>
      </p:sp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2852241A-F30E-EE4E-85BC-6DBB6528C993}"/>
              </a:ext>
            </a:extLst>
          </p:cNvPr>
          <p:cNvSpPr/>
          <p:nvPr/>
        </p:nvSpPr>
        <p:spPr>
          <a:xfrm>
            <a:off x="700088" y="2039897"/>
            <a:ext cx="11310483" cy="466094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  <a:alpha val="5100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26E1363-396D-6548-A478-833F31091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213" y="2772209"/>
            <a:ext cx="5689600" cy="355600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D27D364-6D62-2647-A6BE-5093C2740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733" y="3651745"/>
            <a:ext cx="4791600" cy="3194401"/>
          </a:xfrm>
          <a:prstGeom prst="rect">
            <a:avLst/>
          </a:prstGeom>
        </p:spPr>
      </p:pic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F0D141D0-6787-2440-B526-4005E7C5D189}"/>
              </a:ext>
            </a:extLst>
          </p:cNvPr>
          <p:cNvCxnSpPr/>
          <p:nvPr/>
        </p:nvCxnSpPr>
        <p:spPr>
          <a:xfrm>
            <a:off x="3743325" y="1515961"/>
            <a:ext cx="2357438" cy="412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>
            <a:extLst>
              <a:ext uri="{FF2B5EF4-FFF2-40B4-BE49-F238E27FC236}">
                <a16:creationId xmlns:a16="http://schemas.microsoft.com/office/drawing/2014/main" id="{D4583B21-10C6-AD43-A0AD-B220227F9651}"/>
              </a:ext>
            </a:extLst>
          </p:cNvPr>
          <p:cNvCxnSpPr>
            <a:cxnSpLocks/>
          </p:cNvCxnSpPr>
          <p:nvPr/>
        </p:nvCxnSpPr>
        <p:spPr>
          <a:xfrm flipH="1">
            <a:off x="6595534" y="1515961"/>
            <a:ext cx="2467797" cy="4128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Grafik 27">
            <a:extLst>
              <a:ext uri="{FF2B5EF4-FFF2-40B4-BE49-F238E27FC236}">
                <a16:creationId xmlns:a16="http://schemas.microsoft.com/office/drawing/2014/main" id="{FC8F7E6F-A0CE-654A-998F-CFA56EF964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0016" y="3651746"/>
            <a:ext cx="4791600" cy="319440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0A3410B8-0575-A143-9165-9B318A8685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9938" y="2470645"/>
            <a:ext cx="8356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78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Result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C7EE19-3942-3447-A153-69E26E2219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3563287-D484-7242-8345-763E8294CD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3" t="7515" r="1666" b="6459"/>
          <a:stretch/>
        </p:blipFill>
        <p:spPr>
          <a:xfrm>
            <a:off x="6212114" y="2012277"/>
            <a:ext cx="5736979" cy="381476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F33651-AFF9-2F4E-85AC-5146D98FF5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482" t="7840" r="1486" b="6486"/>
          <a:stretch/>
        </p:blipFill>
        <p:spPr>
          <a:xfrm>
            <a:off x="299060" y="2012277"/>
            <a:ext cx="5714063" cy="378394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99ACE9D-9913-EE45-BF6B-CC376CF39B74}"/>
              </a:ext>
            </a:extLst>
          </p:cNvPr>
          <p:cNvSpPr txBox="1"/>
          <p:nvPr/>
        </p:nvSpPr>
        <p:spPr>
          <a:xfrm>
            <a:off x="1808606" y="1388868"/>
            <a:ext cx="269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Everyday complains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9FF3944-A31A-064E-9E55-217FCEB3A8C4}"/>
              </a:ext>
            </a:extLst>
          </p:cNvPr>
          <p:cNvSpPr txBox="1"/>
          <p:nvPr/>
        </p:nvSpPr>
        <p:spPr>
          <a:xfrm>
            <a:off x="8041806" y="1383529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Slave complains</a:t>
            </a:r>
          </a:p>
        </p:txBody>
      </p:sp>
    </p:spTree>
    <p:extLst>
      <p:ext uri="{BB962C8B-B14F-4D97-AF65-F5344CB8AC3E}">
        <p14:creationId xmlns:p14="http://schemas.microsoft.com/office/powerpoint/2010/main" val="3980098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ECAAA587-80CB-E748-A05C-AA59887C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279"/>
          <a:stretch/>
        </p:blipFill>
        <p:spPr>
          <a:xfrm>
            <a:off x="0" y="0"/>
            <a:ext cx="1035354" cy="1146629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CDAAA6E-3F2A-414E-BE1D-9222D55A58D3}"/>
              </a:ext>
            </a:extLst>
          </p:cNvPr>
          <p:cNvSpPr txBox="1"/>
          <p:nvPr/>
        </p:nvSpPr>
        <p:spPr>
          <a:xfrm>
            <a:off x="999068" y="0"/>
            <a:ext cx="11192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NLP models: Result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9E8D6C8-1A5B-CA46-9B18-13D2D8DE7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7657" y="5517924"/>
            <a:ext cx="1182914" cy="118291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BC7EE19-3942-3447-A153-69E26E2219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212114" y="0"/>
            <a:ext cx="5935970" cy="685800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7A85D222-2B15-5C4A-8E04-BC34FD8A1F74}"/>
              </a:ext>
            </a:extLst>
          </p:cNvPr>
          <p:cNvSpPr txBox="1"/>
          <p:nvPr/>
        </p:nvSpPr>
        <p:spPr>
          <a:xfrm>
            <a:off x="1300163" y="1720840"/>
            <a:ext cx="870142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Data improvement</a:t>
            </a: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Use real human complains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Change complain time from past to present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Extend to different countries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r>
              <a:rPr lang="en-US" b="1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More features for the App: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Pre-install the App in the countries with high slavery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Check job-ads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Off-line functionality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Lucida Sans Typewriter" panose="020B0509030504030204" pitchFamily="49" charset="77"/>
              </a:rPr>
              <a:t>Deploy it as filter for incoming calls to hotlines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  <a:p>
            <a:endParaRPr lang="en-US" dirty="0">
              <a:solidFill>
                <a:schemeClr val="bg1"/>
              </a:solidFill>
              <a:latin typeface="Lucida Sans Typewriter" panose="020B0509030504030204" pitchFamily="49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415632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Macintosh PowerPoint</Application>
  <PresentationFormat>Breitbild</PresentationFormat>
  <Paragraphs>50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Lucida Sans Typewriter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Maria</dc:creator>
  <cp:lastModifiedBy>Maria</cp:lastModifiedBy>
  <cp:revision>22</cp:revision>
  <dcterms:created xsi:type="dcterms:W3CDTF">2019-11-03T08:08:09Z</dcterms:created>
  <dcterms:modified xsi:type="dcterms:W3CDTF">2019-11-03T12:02:56Z</dcterms:modified>
</cp:coreProperties>
</file>